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21"/>
  </p:notesMasterIdLst>
  <p:sldIdLst>
    <p:sldId id="256" r:id="rId2"/>
    <p:sldId id="261" r:id="rId3"/>
    <p:sldId id="262" r:id="rId4"/>
    <p:sldId id="263" r:id="rId5"/>
    <p:sldId id="264" r:id="rId6"/>
    <p:sldId id="275" r:id="rId7"/>
    <p:sldId id="265" r:id="rId8"/>
    <p:sldId id="266" r:id="rId9"/>
    <p:sldId id="257" r:id="rId10"/>
    <p:sldId id="267" r:id="rId11"/>
    <p:sldId id="268" r:id="rId12"/>
    <p:sldId id="280" r:id="rId13"/>
    <p:sldId id="269" r:id="rId14"/>
    <p:sldId id="278" r:id="rId15"/>
    <p:sldId id="277" r:id="rId16"/>
    <p:sldId id="259" r:id="rId17"/>
    <p:sldId id="272" r:id="rId18"/>
    <p:sldId id="273" r:id="rId19"/>
    <p:sldId id="276" r:id="rId2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1BCD7-4F46-4ADE-ACA0-BC45593BBBAB}" type="datetimeFigureOut">
              <a:rPr lang="pt-PT" smtClean="0"/>
              <a:pPr/>
              <a:t>23-11-2011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2BD72-8EC0-41C3-8608-82891BFCE23C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58639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2BD72-8EC0-41C3-8608-82891BFCE23C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713541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C68E5-29BC-438E-A58F-78E61D91B619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62EA-7D4E-4FF5-AE43-8DD11025EEE0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3D77-2A67-4CDF-AD52-4E27D0AB9664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B78-3851-4D09-801C-CFE710F1B7FF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DBC1-577D-4475-87D5-97DD4D9570FA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77B3-0782-4274-AA5F-5613AFF62E01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B85D3-C38C-4C75-A4EB-5A5FAC6F75F9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11C3-17C8-48D5-8A62-A612B33439DE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5E8C-0BB0-40E4-850C-EEB52A733AE5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92F2A-BBD0-465C-BB91-AB00311B581A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CADD-B39D-47AA-AFE1-C28BE7847A3F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BC2E-3027-4A84-9A8E-82D65F959DCC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411112-BB56-4705-9727-2B1AFA0040FD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798F08F-DB6F-409B-BE42-7B1805CF468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lmc@eu.ipp.pt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5" cy="1756082"/>
          </a:xfrm>
        </p:spPr>
        <p:txBody>
          <a:bodyPr>
            <a:normAutofit/>
          </a:bodyPr>
          <a:lstStyle/>
          <a:p>
            <a:r>
              <a:rPr lang="pt-PT" sz="3200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Seminário</a:t>
            </a:r>
            <a:r>
              <a:rPr lang="pt-PT" sz="32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pt-PT" sz="24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pt-PT" sz="2400" dirty="0" smtClean="0">
                <a:latin typeface="Calibri" pitchFamily="34" charset="0"/>
                <a:cs typeface="Calibri" pitchFamily="34" charset="0"/>
              </a:rPr>
            </a:br>
            <a:r>
              <a:rPr lang="pt-PT" sz="2400" dirty="0" smtClean="0">
                <a:latin typeface="Calibri" pitchFamily="34" charset="0"/>
                <a:cs typeface="Calibri" pitchFamily="34" charset="0"/>
              </a:rPr>
              <a:t>Que estratégias de consolidação/crescimento para o sector da restauração?</a:t>
            </a:r>
            <a:endParaRPr lang="pt-PT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9491" y="3284984"/>
            <a:ext cx="8001000" cy="1112912"/>
          </a:xfrm>
        </p:spPr>
        <p:txBody>
          <a:bodyPr>
            <a:normAutofit fontScale="62500" lnSpcReduction="20000"/>
          </a:bodyPr>
          <a:lstStyle/>
          <a:p>
            <a:r>
              <a:rPr lang="pt-PT" sz="5100" dirty="0" smtClean="0"/>
              <a:t>“</a:t>
            </a:r>
            <a:r>
              <a:rPr lang="pt-PT" sz="6000" dirty="0" smtClean="0"/>
              <a:t>A gestão profissional na restauração como factor de sucesso”</a:t>
            </a:r>
          </a:p>
          <a:p>
            <a:endParaRPr lang="pt-PT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2444204" y="5404574"/>
            <a:ext cx="4111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Póvoa de Varzim, 23 de Novembro </a:t>
            </a:r>
            <a:r>
              <a:rPr lang="pt-PT" dirty="0" smtClean="0"/>
              <a:t>2011</a:t>
            </a:r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2917303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 A Restauração em Portugal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/>
              <a:t>Algumas características da restauração em </a:t>
            </a:r>
            <a:r>
              <a:rPr lang="pt-PT" dirty="0" smtClean="0"/>
              <a:t>Portugal: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rgbClr val="00B0F0"/>
                </a:solidFill>
              </a:rPr>
              <a:t>Predominam as micro e pequenas empresas familiares</a:t>
            </a:r>
            <a:r>
              <a:rPr lang="pt-PT" dirty="0"/>
              <a:t>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>
                <a:solidFill>
                  <a:srgbClr val="FFC000"/>
                </a:solidFill>
              </a:rPr>
              <a:t>Progressivo </a:t>
            </a:r>
            <a:r>
              <a:rPr lang="pt-PT" dirty="0">
                <a:solidFill>
                  <a:srgbClr val="FFC000"/>
                </a:solidFill>
              </a:rPr>
              <a:t>melhoramento da oferta e da diversidade de restaurantes</a:t>
            </a:r>
            <a:r>
              <a:rPr lang="pt-PT" dirty="0"/>
              <a:t>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Os investidores e os gestores, em geral, têm poucos conhecimentos, formação e </a:t>
            </a:r>
            <a:r>
              <a:rPr lang="pt-PT" dirty="0" smtClean="0"/>
              <a:t>habilitações. </a:t>
            </a:r>
            <a:endParaRPr lang="pt-PT" dirty="0"/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rgbClr val="FF0000"/>
                </a:solidFill>
              </a:rPr>
              <a:t>A mão-de-obra, em geral, é pouco </a:t>
            </a:r>
            <a:r>
              <a:rPr lang="pt-PT" dirty="0" smtClean="0">
                <a:solidFill>
                  <a:srgbClr val="FF0000"/>
                </a:solidFill>
              </a:rPr>
              <a:t>qualificada</a:t>
            </a:r>
            <a:r>
              <a:rPr lang="pt-PT" dirty="0" smtClean="0"/>
              <a:t>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Em </a:t>
            </a:r>
            <a:r>
              <a:rPr lang="pt-PT" dirty="0"/>
              <a:t>algumas zonas do país, existe dificuldade em contratar colaboradores com formação e experiência nesta área.</a:t>
            </a:r>
          </a:p>
          <a:p>
            <a:pPr lvl="1"/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6186-B78C-47E1-AA67-D68C7BF4D9A0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16466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 A Restauração em Portugal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A fraca utilização das novas tecnologias de informação e comunicação, como forma de divulgação.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rgbClr val="FFC000"/>
                </a:solidFill>
              </a:rPr>
              <a:t>Alguns estabelecimentos são pouco acolhedores</a:t>
            </a:r>
            <a:r>
              <a:rPr lang="pt-PT" dirty="0"/>
              <a:t>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Em geral, as ementas e as cartas de vinhos são pouco </a:t>
            </a:r>
            <a:r>
              <a:rPr lang="pt-PT" dirty="0" smtClean="0"/>
              <a:t>atractivas.</a:t>
            </a:r>
            <a:endParaRPr lang="pt-PT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rgbClr val="7030A0"/>
                </a:solidFill>
              </a:rPr>
              <a:t>A necessidade de adaptar a Legislação </a:t>
            </a:r>
            <a:r>
              <a:rPr lang="pt-PT" dirty="0" smtClean="0">
                <a:solidFill>
                  <a:srgbClr val="7030A0"/>
                </a:solidFill>
              </a:rPr>
              <a:t>laboral ao sector.</a:t>
            </a:r>
            <a:endParaRPr lang="pt-PT" dirty="0">
              <a:solidFill>
                <a:srgbClr val="7030A0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A ascensão e notoriedade de alguns chefes de cozinha portugueses, ao contrário dos colaboradores que trabalham na sala</a:t>
            </a:r>
            <a:r>
              <a:rPr lang="pt-PT" dirty="0" smtClean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Em </a:t>
            </a:r>
            <a:r>
              <a:rPr lang="pt-PT" dirty="0"/>
              <a:t>várias empresas nota-se uma clara </a:t>
            </a:r>
            <a:r>
              <a:rPr lang="pt-PT" dirty="0" smtClean="0"/>
              <a:t>falta de capacidade </a:t>
            </a:r>
            <a:r>
              <a:rPr lang="pt-PT" dirty="0"/>
              <a:t>de </a:t>
            </a:r>
            <a:r>
              <a:rPr lang="pt-PT" dirty="0" smtClean="0"/>
              <a:t>liderança. </a:t>
            </a:r>
            <a:endParaRPr lang="pt-PT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 smtClean="0">
                <a:solidFill>
                  <a:srgbClr val="00B050"/>
                </a:solidFill>
              </a:rPr>
              <a:t>Eventos </a:t>
            </a:r>
            <a:r>
              <a:rPr lang="pt-PT" dirty="0">
                <a:solidFill>
                  <a:srgbClr val="00B050"/>
                </a:solidFill>
              </a:rPr>
              <a:t>gastronómicos dos mais variados temas</a:t>
            </a:r>
            <a:r>
              <a:rPr lang="pt-PT" dirty="0"/>
              <a:t>.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08D9-11E1-4F81-B53C-C553096B87AD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11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1998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4900" dirty="0"/>
              <a:t>A gestão e o papel do gestor de restauração</a:t>
            </a: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O que faz um gestor</a:t>
            </a:r>
            <a:r>
              <a:rPr lang="pt-PT" dirty="0" smtClean="0"/>
              <a:t>?</a:t>
            </a:r>
            <a:endParaRPr lang="pt-PT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348879"/>
            <a:ext cx="4040188" cy="3777283"/>
          </a:xfrm>
        </p:spPr>
        <p:txBody>
          <a:bodyPr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PT" dirty="0">
                <a:solidFill>
                  <a:srgbClr val="FF0000"/>
                </a:solidFill>
              </a:rPr>
              <a:t>Planeia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PT" dirty="0"/>
              <a:t>Organiza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PT" dirty="0">
                <a:solidFill>
                  <a:srgbClr val="00B050"/>
                </a:solidFill>
              </a:rPr>
              <a:t>Coordena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PT" dirty="0"/>
              <a:t>Dirige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PT" dirty="0">
                <a:solidFill>
                  <a:srgbClr val="00B0F0"/>
                </a:solidFill>
              </a:rPr>
              <a:t>Avalia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 smtClean="0"/>
              <a:t>Gere…</a:t>
            </a:r>
            <a:endParaRPr lang="pt-PT" dirty="0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rgbClr val="00B0F0"/>
                </a:solidFill>
              </a:rPr>
              <a:t>As pessoas.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Produtos alimentares (matérias-primas).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rgbClr val="C00000"/>
                </a:solidFill>
              </a:rPr>
              <a:t>O tempo</a:t>
            </a:r>
            <a:r>
              <a:rPr lang="pt-PT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A energia.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rgbClr val="7030A0"/>
                </a:solidFill>
              </a:rPr>
              <a:t>Os equipamentos</a:t>
            </a:r>
            <a:r>
              <a:rPr lang="pt-PT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Os utensílios.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chemeClr val="accent5">
                    <a:lumMod val="75000"/>
                  </a:schemeClr>
                </a:solidFill>
              </a:rPr>
              <a:t>Os fornecedores</a:t>
            </a:r>
          </a:p>
          <a:p>
            <a:endParaRPr lang="pt-PT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11C3-17C8-48D5-8A62-A612B33439DE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12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50517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A gestão e o papel do gestor de </a:t>
            </a:r>
            <a:r>
              <a:rPr lang="pt-PT" dirty="0" smtClean="0"/>
              <a:t>restauração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PT" dirty="0"/>
              <a:t>O</a:t>
            </a:r>
            <a:r>
              <a:rPr lang="pt-PT" dirty="0" smtClean="0"/>
              <a:t> </a:t>
            </a:r>
            <a:r>
              <a:rPr lang="pt-PT" dirty="0"/>
              <a:t>gestor tem a responsabilidade de garantir o bom funcionamento, a boa imagem e assegurar a rentabilidade – </a:t>
            </a:r>
            <a:r>
              <a:rPr lang="pt-PT" sz="4000" b="1" dirty="0">
                <a:solidFill>
                  <a:srgbClr val="00B050"/>
                </a:solidFill>
              </a:rPr>
              <a:t>o </a:t>
            </a:r>
            <a:r>
              <a:rPr lang="pt-PT" sz="4000" b="1" dirty="0" smtClean="0">
                <a:solidFill>
                  <a:srgbClr val="00B050"/>
                </a:solidFill>
              </a:rPr>
              <a:t>lucro</a:t>
            </a:r>
            <a:r>
              <a:rPr lang="pt-PT" sz="4000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PT" sz="4000" b="1" dirty="0">
                <a:solidFill>
                  <a:srgbClr val="FF0000"/>
                </a:solidFill>
              </a:rPr>
              <a:t>A Gestão é sobre </a:t>
            </a:r>
            <a:r>
              <a:rPr lang="pt-PT" sz="4000" b="1" dirty="0" smtClean="0">
                <a:solidFill>
                  <a:srgbClr val="FF0000"/>
                </a:solidFill>
              </a:rPr>
              <a:t>pessoas</a:t>
            </a:r>
            <a:r>
              <a:rPr lang="pt-PT" dirty="0" smtClean="0"/>
              <a:t>. </a:t>
            </a:r>
            <a:r>
              <a:rPr lang="pt-PT" dirty="0"/>
              <a:t>A melhor forma de aumentar a produtividade de uma empresa </a:t>
            </a:r>
            <a:r>
              <a:rPr lang="pt-PT" sz="3600" dirty="0">
                <a:solidFill>
                  <a:srgbClr val="00B0F0"/>
                </a:solidFill>
              </a:rPr>
              <a:t>está em gerir melhor as pessoas</a:t>
            </a:r>
            <a:r>
              <a:rPr lang="pt-PT" dirty="0">
                <a:solidFill>
                  <a:srgbClr val="00B0F0"/>
                </a:solidFill>
              </a:rPr>
              <a:t> </a:t>
            </a:r>
            <a:r>
              <a:rPr lang="pt-PT" dirty="0"/>
              <a:t>(</a:t>
            </a:r>
            <a:r>
              <a:rPr lang="pt-PT" dirty="0">
                <a:solidFill>
                  <a:schemeClr val="accent1">
                    <a:lumMod val="75000"/>
                  </a:schemeClr>
                </a:solidFill>
              </a:rPr>
              <a:t>não os processos ou as técnicas</a:t>
            </a:r>
            <a:r>
              <a:rPr lang="pt-PT" dirty="0"/>
              <a:t>) </a:t>
            </a:r>
            <a:r>
              <a:rPr lang="pt-PT" sz="1600" dirty="0"/>
              <a:t>(In Peter </a:t>
            </a:r>
            <a:r>
              <a:rPr lang="pt-PT" sz="1600" dirty="0" err="1"/>
              <a:t>Drucker</a:t>
            </a:r>
            <a:r>
              <a:rPr lang="pt-PT" sz="1600" dirty="0"/>
              <a:t>, “</a:t>
            </a:r>
            <a:r>
              <a:rPr lang="pt-PT" sz="1600" dirty="0" err="1"/>
              <a:t>The</a:t>
            </a:r>
            <a:r>
              <a:rPr lang="pt-PT" sz="1600" dirty="0"/>
              <a:t> </a:t>
            </a:r>
            <a:r>
              <a:rPr lang="pt-PT" sz="1600" dirty="0" err="1"/>
              <a:t>new</a:t>
            </a:r>
            <a:r>
              <a:rPr lang="pt-PT" sz="1600" dirty="0"/>
              <a:t> </a:t>
            </a:r>
            <a:r>
              <a:rPr lang="pt-PT" sz="1600" dirty="0" err="1"/>
              <a:t>realities</a:t>
            </a:r>
            <a:r>
              <a:rPr lang="pt-PT" sz="1600" dirty="0" smtClean="0"/>
              <a:t>”)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1ED6E-FDB5-4B76-9EB9-DFD673E967EB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13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53241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4900" dirty="0"/>
              <a:t>Serviço </a:t>
            </a:r>
            <a:r>
              <a:rPr lang="pt-PT" sz="4900" dirty="0" err="1"/>
              <a:t>vs</a:t>
            </a:r>
            <a:r>
              <a:rPr lang="pt-PT" sz="4900" dirty="0"/>
              <a:t> Hospitalidade e os </a:t>
            </a:r>
            <a:r>
              <a:rPr lang="pt-PT" sz="4900" dirty="0" err="1"/>
              <a:t>stakeholders</a:t>
            </a: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997150"/>
            <a:ext cx="4040188" cy="639762"/>
          </a:xfrm>
        </p:spPr>
        <p:txBody>
          <a:bodyPr/>
          <a:lstStyle/>
          <a:p>
            <a:r>
              <a:rPr lang="pt-PT" sz="2800" b="0" dirty="0">
                <a:solidFill>
                  <a:srgbClr val="C00000"/>
                </a:solidFill>
              </a:rPr>
              <a:t>Serviço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996952"/>
            <a:ext cx="4040188" cy="312921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t-PT" dirty="0" smtClean="0"/>
              <a:t>É a entrega técnica de um produto.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t-PT" dirty="0" smtClean="0"/>
              <a:t>É um </a:t>
            </a:r>
            <a:r>
              <a:rPr lang="pt-PT" dirty="0" smtClean="0">
                <a:solidFill>
                  <a:srgbClr val="FF0000"/>
                </a:solidFill>
              </a:rPr>
              <a:t>monólogo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988840"/>
            <a:ext cx="4041775" cy="639762"/>
          </a:xfrm>
        </p:spPr>
        <p:txBody>
          <a:bodyPr/>
          <a:lstStyle/>
          <a:p>
            <a:r>
              <a:rPr lang="pt-PT" sz="3200" dirty="0" smtClean="0">
                <a:solidFill>
                  <a:srgbClr val="00B050"/>
                </a:solidFill>
              </a:rPr>
              <a:t>Hospitalidade</a:t>
            </a:r>
            <a:endParaRPr lang="pt-PT" sz="3200" dirty="0">
              <a:solidFill>
                <a:srgbClr val="00B050"/>
              </a:solidFill>
            </a:endParaRP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t-PT" dirty="0"/>
              <a:t>É a maneira como a entrega desse produto faz com que o objecto dessa entrega se sinta.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t-PT" dirty="0"/>
              <a:t>É um </a:t>
            </a:r>
            <a:r>
              <a:rPr lang="pt-PT" sz="3200" dirty="0">
                <a:solidFill>
                  <a:srgbClr val="00B0F0"/>
                </a:solidFill>
              </a:rPr>
              <a:t>diálogo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211C3-17C8-48D5-8A62-A612B33439DE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14</a:t>
            </a:fld>
            <a:endParaRPr lang="pt-PT"/>
          </a:p>
        </p:txBody>
      </p:sp>
      <p:cxnSp>
        <p:nvCxnSpPr>
          <p:cNvPr id="11" name="Conexão recta 10"/>
          <p:cNvCxnSpPr/>
          <p:nvPr/>
        </p:nvCxnSpPr>
        <p:spPr>
          <a:xfrm>
            <a:off x="4499992" y="2132856"/>
            <a:ext cx="0" cy="3960440"/>
          </a:xfrm>
          <a:prstGeom prst="line">
            <a:avLst/>
          </a:prstGeom>
          <a:ln w="38100"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2995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Serviço </a:t>
            </a:r>
            <a:r>
              <a:rPr lang="pt-PT" dirty="0" err="1" smtClean="0"/>
              <a:t>vs</a:t>
            </a:r>
            <a:r>
              <a:rPr lang="pt-PT" dirty="0" smtClean="0"/>
              <a:t> Hospitalidade e os </a:t>
            </a:r>
            <a:r>
              <a:rPr lang="pt-PT" dirty="0" err="1" smtClean="0"/>
              <a:t>stakeholders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pt-PT" dirty="0" smtClean="0"/>
              <a:t> Os cinco </a:t>
            </a:r>
            <a:r>
              <a:rPr lang="pt-PT" sz="2800" i="1" dirty="0" err="1" smtClean="0">
                <a:solidFill>
                  <a:srgbClr val="00B050"/>
                </a:solidFill>
              </a:rPr>
              <a:t>stakeholders</a:t>
            </a:r>
            <a:r>
              <a:rPr lang="pt-PT" dirty="0" smtClean="0">
                <a:solidFill>
                  <a:srgbClr val="00B050"/>
                </a:solidFill>
              </a:rPr>
              <a:t> </a:t>
            </a:r>
            <a:r>
              <a:rPr lang="pt-PT" dirty="0" smtClean="0"/>
              <a:t>do negócio: </a:t>
            </a:r>
          </a:p>
          <a:p>
            <a:pPr marL="822960" lvl="1" indent="-45720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PT" sz="4400" b="1" dirty="0" smtClean="0">
                <a:solidFill>
                  <a:srgbClr val="00B0F0"/>
                </a:solidFill>
              </a:rPr>
              <a:t>Colaboradores</a:t>
            </a:r>
          </a:p>
          <a:p>
            <a:pPr marL="822960" lvl="1" indent="-45720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PT" sz="4000" b="1" dirty="0" smtClean="0">
                <a:solidFill>
                  <a:srgbClr val="FF0000"/>
                </a:solidFill>
              </a:rPr>
              <a:t>Clientes</a:t>
            </a:r>
          </a:p>
          <a:p>
            <a:pPr marL="822960" lvl="1" indent="-45720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PT" sz="3600" b="1" dirty="0" smtClean="0">
                <a:solidFill>
                  <a:srgbClr val="FFC000"/>
                </a:solidFill>
              </a:rPr>
              <a:t>Comunidade</a:t>
            </a:r>
          </a:p>
          <a:p>
            <a:pPr marL="822960" lvl="1" indent="-45720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PT" sz="3200" b="1" dirty="0" smtClean="0">
                <a:solidFill>
                  <a:srgbClr val="92D050"/>
                </a:solidFill>
              </a:rPr>
              <a:t>Fornecedores</a:t>
            </a:r>
          </a:p>
          <a:p>
            <a:pPr marL="822960" lvl="1" indent="-45720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t-PT" sz="2800" b="1" dirty="0" smtClean="0"/>
              <a:t>Investidores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948A4-B6B3-4F5C-ACA2-D6A3AEA108BE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15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87255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Questões para reflectir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dirty="0" smtClean="0"/>
              <a:t>Porque </a:t>
            </a:r>
            <a:r>
              <a:rPr lang="pt-PT" sz="2600" dirty="0"/>
              <a:t>é que os clientes escolhem o meu restaurante?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dirty="0">
                <a:solidFill>
                  <a:srgbClr val="92D050"/>
                </a:solidFill>
              </a:rPr>
              <a:t>Quais são os </a:t>
            </a:r>
            <a:r>
              <a:rPr lang="pt-PT" sz="3000" dirty="0">
                <a:solidFill>
                  <a:srgbClr val="92D050"/>
                </a:solidFill>
              </a:rPr>
              <a:t>atributos</a:t>
            </a:r>
            <a:r>
              <a:rPr lang="pt-PT" sz="2600" dirty="0">
                <a:solidFill>
                  <a:srgbClr val="92D050"/>
                </a:solidFill>
              </a:rPr>
              <a:t> que eles mais valorizam?</a:t>
            </a:r>
            <a:r>
              <a:rPr lang="pt-PT" sz="2600" dirty="0"/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dirty="0"/>
              <a:t>O que é que os clientes “pensam” do meu restaurante?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dirty="0"/>
              <a:t>Como sou como gestor? </a:t>
            </a:r>
            <a:r>
              <a:rPr lang="pt-PT" sz="2600" dirty="0">
                <a:solidFill>
                  <a:srgbClr val="FF0000"/>
                </a:solidFill>
              </a:rPr>
              <a:t>E como pensam os meus colaboradores da </a:t>
            </a:r>
            <a:r>
              <a:rPr lang="pt-PT" sz="3000" dirty="0">
                <a:solidFill>
                  <a:srgbClr val="FF0000"/>
                </a:solidFill>
              </a:rPr>
              <a:t>minha gestão</a:t>
            </a:r>
            <a:r>
              <a:rPr lang="pt-PT" sz="2600" dirty="0"/>
              <a:t>?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dirty="0"/>
              <a:t>Quais são os meus </a:t>
            </a:r>
            <a:r>
              <a:rPr lang="pt-PT" sz="2600" dirty="0">
                <a:solidFill>
                  <a:srgbClr val="00B0F0"/>
                </a:solidFill>
              </a:rPr>
              <a:t>objectivos</a:t>
            </a:r>
            <a:r>
              <a:rPr lang="pt-PT" sz="2600" dirty="0"/>
              <a:t> para alcançar este ano? Quais as estratégias que estou a seguir?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sz="2600" dirty="0"/>
              <a:t>Tenho um </a:t>
            </a:r>
            <a:r>
              <a:rPr lang="pt-PT" sz="2600" dirty="0">
                <a:solidFill>
                  <a:srgbClr val="FFC000"/>
                </a:solidFill>
              </a:rPr>
              <a:t>orçamento</a:t>
            </a:r>
            <a:r>
              <a:rPr lang="pt-PT" sz="2600" dirty="0"/>
              <a:t>, faço análises aos desvios e implemento medidas correctivas</a:t>
            </a:r>
            <a:r>
              <a:rPr lang="pt-PT" sz="2600" dirty="0" smtClean="0"/>
              <a:t>?</a:t>
            </a:r>
            <a:endParaRPr lang="pt-PT" sz="2600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14AE-93CF-4B7C-A0DD-9C9CA3BABFC4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E4D8762-2D30-42EE-82FB-351C855B70A7}" type="slidenum">
              <a:rPr lang="pt-PT" smtClean="0"/>
              <a:pPr/>
              <a:t>16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10568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Questões para reflectir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Qual o </a:t>
            </a:r>
            <a:r>
              <a:rPr lang="pt-PT" dirty="0">
                <a:solidFill>
                  <a:srgbClr val="FF0000"/>
                </a:solidFill>
              </a:rPr>
              <a:t>Custo das Comidas e Bebidas do meu restaurante</a:t>
            </a:r>
            <a:r>
              <a:rPr lang="pt-PT" dirty="0"/>
              <a:t>? </a:t>
            </a:r>
            <a:endParaRPr lang="pt-PT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Quais </a:t>
            </a:r>
            <a:r>
              <a:rPr lang="pt-PT" dirty="0"/>
              <a:t>os critérios que </a:t>
            </a:r>
            <a:r>
              <a:rPr lang="pt-PT" dirty="0" smtClean="0"/>
              <a:t>utilizo na </a:t>
            </a:r>
            <a:r>
              <a:rPr lang="pt-PT" dirty="0"/>
              <a:t>contratação dos meus colaboradores?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Qual é a </a:t>
            </a:r>
            <a:r>
              <a:rPr lang="pt-PT" sz="2600" dirty="0">
                <a:solidFill>
                  <a:srgbClr val="00B050"/>
                </a:solidFill>
              </a:rPr>
              <a:t>minha política de gestão de “</a:t>
            </a:r>
            <a:r>
              <a:rPr lang="pt-PT" sz="2600" b="1" dirty="0">
                <a:solidFill>
                  <a:srgbClr val="00B050"/>
                </a:solidFill>
              </a:rPr>
              <a:t>pessoas</a:t>
            </a:r>
            <a:r>
              <a:rPr lang="pt-PT" dirty="0"/>
              <a:t>”?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A ementa do meu restaurante desperta </a:t>
            </a:r>
            <a:r>
              <a:rPr lang="pt-PT" sz="2600" b="1" dirty="0">
                <a:solidFill>
                  <a:srgbClr val="C00000"/>
                </a:solidFill>
              </a:rPr>
              <a:t>Atenção</a:t>
            </a:r>
            <a:r>
              <a:rPr lang="pt-PT" dirty="0"/>
              <a:t>, </a:t>
            </a:r>
            <a:r>
              <a:rPr lang="pt-PT" sz="2600" b="1" dirty="0">
                <a:solidFill>
                  <a:srgbClr val="00B0F0"/>
                </a:solidFill>
              </a:rPr>
              <a:t>Interesse</a:t>
            </a:r>
            <a:r>
              <a:rPr lang="pt-PT" dirty="0"/>
              <a:t>, </a:t>
            </a:r>
            <a:r>
              <a:rPr lang="pt-PT" sz="2600" b="1" dirty="0">
                <a:solidFill>
                  <a:srgbClr val="00B050"/>
                </a:solidFill>
              </a:rPr>
              <a:t>Desejo</a:t>
            </a:r>
            <a:r>
              <a:rPr lang="pt-PT" dirty="0">
                <a:solidFill>
                  <a:srgbClr val="00B050"/>
                </a:solidFill>
              </a:rPr>
              <a:t> </a:t>
            </a:r>
            <a:r>
              <a:rPr lang="pt-PT" dirty="0"/>
              <a:t>e </a:t>
            </a:r>
            <a:r>
              <a:rPr lang="pt-PT" sz="2600" b="1" dirty="0">
                <a:solidFill>
                  <a:srgbClr val="FFC000"/>
                </a:solidFill>
              </a:rPr>
              <a:t>Acção</a:t>
            </a:r>
            <a:r>
              <a:rPr lang="pt-PT" dirty="0"/>
              <a:t>?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rgbClr val="0070C0"/>
                </a:solidFill>
              </a:rPr>
              <a:t>Faço </a:t>
            </a:r>
            <a:r>
              <a:rPr lang="pt-PT" dirty="0" smtClean="0">
                <a:solidFill>
                  <a:srgbClr val="0070C0"/>
                </a:solidFill>
              </a:rPr>
              <a:t>a </a:t>
            </a:r>
            <a:r>
              <a:rPr lang="pt-PT" dirty="0">
                <a:solidFill>
                  <a:srgbClr val="0070C0"/>
                </a:solidFill>
              </a:rPr>
              <a:t>Engenharia dos menus</a:t>
            </a:r>
            <a:r>
              <a:rPr lang="pt-PT" dirty="0"/>
              <a:t>, procurando saber quais são as iguarias mais procuradas e rentáveis e as menos procuradas e menos rentáveis?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O meu restaurante tem implementado um </a:t>
            </a:r>
            <a:r>
              <a:rPr lang="pt-PT" dirty="0">
                <a:solidFill>
                  <a:srgbClr val="C00000"/>
                </a:solidFill>
              </a:rPr>
              <a:t>sistema de gestão de higiene e segurança </a:t>
            </a:r>
            <a:r>
              <a:rPr lang="pt-PT" dirty="0" smtClean="0">
                <a:solidFill>
                  <a:srgbClr val="C00000"/>
                </a:solidFill>
              </a:rPr>
              <a:t>alimentar</a:t>
            </a:r>
            <a:r>
              <a:rPr lang="pt-PT" dirty="0" smtClean="0"/>
              <a:t>?</a:t>
            </a:r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CCFE-48E3-438F-9D84-A482D07CCD4C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Luís </a:t>
            </a:r>
            <a:r>
              <a:rPr lang="pt-PT" dirty="0" err="1" smtClean="0"/>
              <a:t>Correia@ESEIG</a:t>
            </a: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E4D8762-2D30-42EE-82FB-351C855B70A7}" type="slidenum">
              <a:rPr lang="pt-PT" smtClean="0"/>
              <a:pPr/>
              <a:t>17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293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Conclusão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 smtClean="0">
                <a:solidFill>
                  <a:srgbClr val="00B050"/>
                </a:solidFill>
              </a:rPr>
              <a:t>A </a:t>
            </a:r>
            <a:r>
              <a:rPr lang="pt-PT" dirty="0">
                <a:solidFill>
                  <a:srgbClr val="00B050"/>
                </a:solidFill>
              </a:rPr>
              <a:t>gastronomia </a:t>
            </a:r>
            <a:r>
              <a:rPr lang="pt-PT" dirty="0" smtClean="0">
                <a:solidFill>
                  <a:srgbClr val="00B050"/>
                </a:solidFill>
              </a:rPr>
              <a:t>portuguesa é muito </a:t>
            </a:r>
            <a:r>
              <a:rPr lang="pt-PT" sz="2800" dirty="0">
                <a:solidFill>
                  <a:srgbClr val="00B050"/>
                </a:solidFill>
              </a:rPr>
              <a:t>rica</a:t>
            </a:r>
            <a:r>
              <a:rPr lang="pt-PT" dirty="0">
                <a:solidFill>
                  <a:srgbClr val="00B050"/>
                </a:solidFill>
              </a:rPr>
              <a:t> e diversificada</a:t>
            </a:r>
            <a:r>
              <a:rPr lang="pt-PT" dirty="0" smtClean="0">
                <a:solidFill>
                  <a:srgbClr val="00B050"/>
                </a:solidFill>
              </a:rPr>
              <a:t>!</a:t>
            </a:r>
          </a:p>
          <a:p>
            <a:r>
              <a:rPr lang="pt-PT" dirty="0" smtClean="0"/>
              <a:t>Os </a:t>
            </a:r>
            <a:r>
              <a:rPr lang="pt-PT" dirty="0"/>
              <a:t>restaurantes devem </a:t>
            </a:r>
            <a:r>
              <a:rPr lang="pt-PT" dirty="0" smtClean="0"/>
              <a:t>apostar </a:t>
            </a:r>
            <a:r>
              <a:rPr lang="pt-PT" dirty="0"/>
              <a:t>na gastronomia regional e local</a:t>
            </a:r>
            <a:r>
              <a:rPr lang="pt-PT" dirty="0" smtClean="0"/>
              <a:t>.</a:t>
            </a:r>
          </a:p>
          <a:p>
            <a:r>
              <a:rPr lang="pt-PT" dirty="0" smtClean="0"/>
              <a:t>Os </a:t>
            </a:r>
            <a:r>
              <a:rPr lang="pt-PT" dirty="0"/>
              <a:t>gestores devem ter presente as constantes </a:t>
            </a:r>
            <a:r>
              <a:rPr lang="pt-PT" sz="2800" dirty="0">
                <a:solidFill>
                  <a:srgbClr val="FFC000"/>
                </a:solidFill>
              </a:rPr>
              <a:t>exigências do mercado</a:t>
            </a:r>
            <a:r>
              <a:rPr lang="pt-PT" sz="2800" dirty="0" smtClean="0"/>
              <a:t>.</a:t>
            </a:r>
          </a:p>
          <a:p>
            <a:r>
              <a:rPr lang="pt-PT" dirty="0" smtClean="0"/>
              <a:t>É </a:t>
            </a:r>
            <a:r>
              <a:rPr lang="pt-PT" dirty="0" smtClean="0">
                <a:solidFill>
                  <a:srgbClr val="FF0000"/>
                </a:solidFill>
              </a:rPr>
              <a:t>necessário</a:t>
            </a:r>
            <a:r>
              <a:rPr lang="pt-PT" dirty="0" smtClean="0"/>
              <a:t>:</a:t>
            </a:r>
          </a:p>
          <a:p>
            <a:pPr lvl="1"/>
            <a:r>
              <a:rPr lang="pt-PT" dirty="0" smtClean="0"/>
              <a:t>a </a:t>
            </a:r>
            <a:r>
              <a:rPr lang="pt-PT" dirty="0"/>
              <a:t>contratação de profissionais com </a:t>
            </a:r>
            <a:r>
              <a:rPr lang="pt-PT" sz="2400" dirty="0" smtClean="0">
                <a:solidFill>
                  <a:srgbClr val="C00000"/>
                </a:solidFill>
              </a:rPr>
              <a:t>formação</a:t>
            </a:r>
            <a:r>
              <a:rPr lang="pt-PT" dirty="0" smtClean="0"/>
              <a:t>, </a:t>
            </a:r>
            <a:r>
              <a:rPr lang="pt-PT" sz="2800" dirty="0" smtClean="0">
                <a:solidFill>
                  <a:srgbClr val="00B050"/>
                </a:solidFill>
              </a:rPr>
              <a:t>experiência</a:t>
            </a:r>
            <a:r>
              <a:rPr lang="pt-PT" dirty="0" smtClean="0"/>
              <a:t> e com </a:t>
            </a:r>
            <a:r>
              <a:rPr lang="pt-PT" sz="3200" dirty="0" smtClean="0">
                <a:solidFill>
                  <a:srgbClr val="00B0F0"/>
                </a:solidFill>
              </a:rPr>
              <a:t>capacidades comunicacionais e comportamentais</a:t>
            </a:r>
            <a:r>
              <a:rPr lang="pt-PT" dirty="0" smtClean="0"/>
              <a:t>,</a:t>
            </a:r>
          </a:p>
          <a:p>
            <a:pPr lvl="1"/>
            <a:r>
              <a:rPr lang="pt-PT" dirty="0" smtClean="0"/>
              <a:t>formação </a:t>
            </a:r>
            <a:r>
              <a:rPr lang="pt-PT" dirty="0"/>
              <a:t>contínua de todos os </a:t>
            </a:r>
            <a:r>
              <a:rPr lang="pt-PT" dirty="0" smtClean="0"/>
              <a:t>colaboradores, </a:t>
            </a:r>
          </a:p>
          <a:p>
            <a:pPr lvl="1"/>
            <a:r>
              <a:rPr lang="pt-PT" sz="3200" dirty="0" smtClean="0">
                <a:solidFill>
                  <a:srgbClr val="7030A0"/>
                </a:solidFill>
              </a:rPr>
              <a:t>apostar </a:t>
            </a:r>
            <a:r>
              <a:rPr lang="pt-PT" sz="3200" dirty="0">
                <a:solidFill>
                  <a:srgbClr val="7030A0"/>
                </a:solidFill>
              </a:rPr>
              <a:t>na </a:t>
            </a:r>
            <a:r>
              <a:rPr lang="pt-PT" sz="4300" dirty="0" smtClean="0">
                <a:solidFill>
                  <a:srgbClr val="FFC000"/>
                </a:solidFill>
              </a:rPr>
              <a:t>i</a:t>
            </a:r>
            <a:r>
              <a:rPr lang="pt-PT" sz="3200" dirty="0" smtClean="0">
                <a:solidFill>
                  <a:srgbClr val="7030A0"/>
                </a:solidFill>
              </a:rPr>
              <a:t>n</a:t>
            </a:r>
            <a:r>
              <a:rPr lang="pt-PT" sz="3200" dirty="0" smtClean="0">
                <a:solidFill>
                  <a:srgbClr val="FF0000"/>
                </a:solidFill>
              </a:rPr>
              <a:t>o</a:t>
            </a:r>
            <a:r>
              <a:rPr lang="pt-PT" sz="4300" dirty="0" smtClean="0">
                <a:solidFill>
                  <a:srgbClr val="7030A0"/>
                </a:solidFill>
              </a:rPr>
              <a:t>v</a:t>
            </a:r>
            <a:r>
              <a:rPr lang="pt-PT" sz="3900" dirty="0" smtClean="0">
                <a:solidFill>
                  <a:srgbClr val="00B050"/>
                </a:solidFill>
              </a:rPr>
              <a:t>a</a:t>
            </a:r>
            <a:r>
              <a:rPr lang="pt-PT" sz="3200" dirty="0" smtClean="0">
                <a:solidFill>
                  <a:srgbClr val="7030A0"/>
                </a:solidFill>
              </a:rPr>
              <a:t>ç</a:t>
            </a:r>
            <a:r>
              <a:rPr lang="pt-PT" sz="4300" dirty="0" smtClean="0">
                <a:solidFill>
                  <a:srgbClr val="00B0F0"/>
                </a:solidFill>
              </a:rPr>
              <a:t>ã</a:t>
            </a:r>
            <a:r>
              <a:rPr lang="pt-PT" sz="3200" dirty="0" smtClean="0">
                <a:solidFill>
                  <a:srgbClr val="7030A0"/>
                </a:solidFill>
              </a:rPr>
              <a:t>o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2BFF5-9ECE-42AE-A48C-DA38FA920533}" type="datetime1">
              <a:rPr lang="pt-PT" smtClean="0"/>
              <a:pPr/>
              <a:t>23-11-2011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18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91309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Fim</a:t>
            </a:r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5E8C-0BB0-40E4-850C-EEB52A733AE5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19</a:t>
            </a:fld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2555776" y="2661592"/>
            <a:ext cx="39143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dirty="0" smtClean="0"/>
              <a:t>Muito obrigado!</a:t>
            </a:r>
            <a:endParaRPr lang="pt-PT" sz="4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43608" y="4869160"/>
            <a:ext cx="70851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Luís Correia</a:t>
            </a:r>
          </a:p>
          <a:p>
            <a:r>
              <a:rPr lang="pt-PT" dirty="0" smtClean="0"/>
              <a:t>Coordenador da Unidade Técnico-Científica de Hotelaria e Restauração</a:t>
            </a:r>
          </a:p>
          <a:p>
            <a:r>
              <a:rPr lang="pt-PT" dirty="0" smtClean="0">
                <a:hlinkClick r:id="rId2"/>
              </a:rPr>
              <a:t>lmc@eu.ipp.pt</a:t>
            </a:r>
            <a:r>
              <a:rPr lang="pt-PT" dirty="0" smtClean="0"/>
              <a:t> </a:t>
            </a:r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176642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Resumo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O restaurante como produto global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O conceito </a:t>
            </a:r>
            <a:r>
              <a:rPr lang="pt-PT" dirty="0"/>
              <a:t>de </a:t>
            </a:r>
            <a:r>
              <a:rPr lang="pt-PT" dirty="0" smtClean="0"/>
              <a:t>experiência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A Restauração em Portugal</a:t>
            </a:r>
            <a:endParaRPr lang="pt-PT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A gestão e o papel do gestor de </a:t>
            </a:r>
            <a:r>
              <a:rPr lang="pt-PT" dirty="0" smtClean="0"/>
              <a:t>restauração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Serviço </a:t>
            </a:r>
            <a:r>
              <a:rPr lang="pt-PT" dirty="0" err="1" smtClean="0"/>
              <a:t>vs</a:t>
            </a:r>
            <a:r>
              <a:rPr lang="pt-PT" dirty="0" smtClean="0"/>
              <a:t> Hospitalidade e os </a:t>
            </a:r>
            <a:r>
              <a:rPr lang="pt-PT" i="1" dirty="0" err="1" smtClean="0"/>
              <a:t>stakeholders</a:t>
            </a:r>
            <a:endParaRPr lang="pt-PT" i="1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Questões para reflectir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Conclusão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67544" y="6482242"/>
            <a:ext cx="2133600" cy="365125"/>
          </a:xfrm>
        </p:spPr>
        <p:txBody>
          <a:bodyPr/>
          <a:lstStyle/>
          <a:p>
            <a:fld id="{70A39EFF-4BCE-4F2B-B571-52580835D1B0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4366967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O restaurante como produto </a:t>
            </a:r>
            <a:r>
              <a:rPr lang="pt-PT" dirty="0" smtClean="0"/>
              <a:t>global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r>
              <a:rPr lang="pt-PT" dirty="0" smtClean="0">
                <a:solidFill>
                  <a:srgbClr val="00B0F0"/>
                </a:solidFill>
              </a:rPr>
              <a:t>Será </a:t>
            </a:r>
            <a:r>
              <a:rPr lang="pt-PT" dirty="0">
                <a:solidFill>
                  <a:srgbClr val="00B0F0"/>
                </a:solidFill>
              </a:rPr>
              <a:t>o restaurante um </a:t>
            </a:r>
            <a:r>
              <a:rPr lang="pt-PT" sz="2800" dirty="0">
                <a:solidFill>
                  <a:srgbClr val="00B0F0"/>
                </a:solidFill>
              </a:rPr>
              <a:t>produto</a:t>
            </a:r>
            <a:r>
              <a:rPr lang="pt-PT" dirty="0">
                <a:solidFill>
                  <a:srgbClr val="00B0F0"/>
                </a:solidFill>
              </a:rPr>
              <a:t> </a:t>
            </a:r>
            <a:r>
              <a:rPr lang="pt-PT" sz="3200" dirty="0">
                <a:solidFill>
                  <a:srgbClr val="00B0F0"/>
                </a:solidFill>
              </a:rPr>
              <a:t>global</a:t>
            </a:r>
            <a:r>
              <a:rPr lang="pt-PT" dirty="0">
                <a:solidFill>
                  <a:srgbClr val="00B0F0"/>
                </a:solidFill>
              </a:rPr>
              <a:t>? </a:t>
            </a:r>
            <a:endParaRPr lang="pt-PT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Será </a:t>
            </a:r>
            <a:r>
              <a:rPr lang="pt-PT" dirty="0"/>
              <a:t>um </a:t>
            </a:r>
            <a:r>
              <a:rPr lang="pt-PT" sz="2800" dirty="0">
                <a:solidFill>
                  <a:srgbClr val="FFC000"/>
                </a:solidFill>
              </a:rPr>
              <a:t>produto</a:t>
            </a:r>
            <a:r>
              <a:rPr lang="pt-PT" dirty="0"/>
              <a:t> ou um </a:t>
            </a:r>
            <a:r>
              <a:rPr lang="pt-PT" sz="3200" b="1" dirty="0">
                <a:solidFill>
                  <a:srgbClr val="00B050"/>
                </a:solidFill>
              </a:rPr>
              <a:t>serviço</a:t>
            </a:r>
            <a:r>
              <a:rPr lang="pt-PT" dirty="0" smtClean="0"/>
              <a:t>?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4416A-873A-4429-8FDE-DC879383D13A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5411666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O restaurante como produto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Os </a:t>
            </a:r>
            <a:r>
              <a:rPr lang="pt-PT" sz="2800" dirty="0">
                <a:solidFill>
                  <a:srgbClr val="00B0F0"/>
                </a:solidFill>
              </a:rPr>
              <a:t>clientes escolhem </a:t>
            </a:r>
            <a:r>
              <a:rPr lang="pt-PT" dirty="0"/>
              <a:t>os restaurantes em função: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rgbClr val="00B050"/>
                </a:solidFill>
              </a:rPr>
              <a:t>Do </a:t>
            </a:r>
            <a:r>
              <a:rPr lang="pt-PT" sz="2400" dirty="0">
                <a:solidFill>
                  <a:srgbClr val="00B050"/>
                </a:solidFill>
              </a:rPr>
              <a:t>conhecimento</a:t>
            </a:r>
            <a:r>
              <a:rPr lang="pt-PT" dirty="0">
                <a:solidFill>
                  <a:srgbClr val="00B050"/>
                </a:solidFill>
              </a:rPr>
              <a:t> e da </a:t>
            </a:r>
            <a:r>
              <a:rPr lang="pt-PT" sz="2200" dirty="0">
                <a:solidFill>
                  <a:srgbClr val="7030A0"/>
                </a:solidFill>
              </a:rPr>
              <a:t>informação disponível</a:t>
            </a:r>
            <a:r>
              <a:rPr lang="pt-PT" dirty="0"/>
              <a:t>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Da sua comida;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>
                <a:solidFill>
                  <a:srgbClr val="FF0000"/>
                </a:solidFill>
              </a:rPr>
              <a:t>Dos colaboradores que a confeccionam e prestam o serviço</a:t>
            </a:r>
            <a:r>
              <a:rPr lang="pt-PT" dirty="0"/>
              <a:t>,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pt-PT" dirty="0"/>
              <a:t>Da </a:t>
            </a:r>
            <a:r>
              <a:rPr lang="pt-PT" sz="2400" dirty="0"/>
              <a:t>decoração</a:t>
            </a:r>
            <a:r>
              <a:rPr lang="pt-PT" dirty="0"/>
              <a:t>, do ambiente e da localização</a:t>
            </a:r>
            <a:r>
              <a:rPr lang="pt-PT" dirty="0" smtClean="0"/>
              <a:t>,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PT" dirty="0" smtClean="0">
                <a:solidFill>
                  <a:schemeClr val="tx1"/>
                </a:solidFill>
              </a:rPr>
              <a:t>A </a:t>
            </a:r>
            <a:r>
              <a:rPr lang="pt-PT" dirty="0">
                <a:solidFill>
                  <a:schemeClr val="tx1"/>
                </a:solidFill>
              </a:rPr>
              <a:t>relevância e a percepção que os clientes têm destes elementos leva-nos a concluir que o </a:t>
            </a:r>
            <a:r>
              <a:rPr lang="pt-PT" dirty="0">
                <a:solidFill>
                  <a:srgbClr val="FFC000"/>
                </a:solidFill>
              </a:rPr>
              <a:t>restaurante</a:t>
            </a:r>
            <a:r>
              <a:rPr lang="pt-PT" dirty="0">
                <a:solidFill>
                  <a:schemeClr val="tx1"/>
                </a:solidFill>
              </a:rPr>
              <a:t> deve ser encarado como um </a:t>
            </a:r>
            <a:r>
              <a:rPr lang="pt-PT" dirty="0">
                <a:solidFill>
                  <a:srgbClr val="FFC000"/>
                </a:solidFill>
              </a:rPr>
              <a:t>produto </a:t>
            </a:r>
            <a:r>
              <a:rPr lang="pt-PT" dirty="0" smtClean="0">
                <a:solidFill>
                  <a:srgbClr val="FFC000"/>
                </a:solidFill>
              </a:rPr>
              <a:t>global.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B59-B623-4647-A46A-B4DF7770C302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9914043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O restaurante como produto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PT" dirty="0"/>
              <a:t>O cliente escolhe e </a:t>
            </a:r>
            <a:r>
              <a:rPr lang="pt-PT" dirty="0">
                <a:solidFill>
                  <a:srgbClr val="C00000"/>
                </a:solidFill>
              </a:rPr>
              <a:t>compra um produto</a:t>
            </a:r>
            <a:r>
              <a:rPr lang="pt-PT" dirty="0"/>
              <a:t>, uma iguaria (elemento tangível), e ao mesmo tempo </a:t>
            </a:r>
            <a:r>
              <a:rPr lang="pt-PT" sz="2800" dirty="0">
                <a:solidFill>
                  <a:srgbClr val="00B0F0"/>
                </a:solidFill>
              </a:rPr>
              <a:t>recebe um serviço </a:t>
            </a:r>
            <a:r>
              <a:rPr lang="pt-PT" dirty="0"/>
              <a:t>(elemento intangível</a:t>
            </a:r>
            <a:r>
              <a:rPr lang="pt-PT" dirty="0" smtClean="0"/>
              <a:t>)!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pt-PT" dirty="0" smtClean="0"/>
              <a:t>Os restaurantes aproximam-se </a:t>
            </a:r>
            <a:r>
              <a:rPr lang="pt-PT" dirty="0"/>
              <a:t>mais do </a:t>
            </a:r>
            <a:r>
              <a:rPr lang="pt-PT" dirty="0">
                <a:solidFill>
                  <a:srgbClr val="FFC000"/>
                </a:solidFill>
              </a:rPr>
              <a:t>Marketing de serviços (7 </a:t>
            </a:r>
            <a:r>
              <a:rPr lang="pt-PT" dirty="0" err="1">
                <a:solidFill>
                  <a:srgbClr val="FFC000"/>
                </a:solidFill>
              </a:rPr>
              <a:t>P’s</a:t>
            </a:r>
            <a:r>
              <a:rPr lang="pt-PT" dirty="0">
                <a:solidFill>
                  <a:srgbClr val="FFC000"/>
                </a:solidFill>
              </a:rPr>
              <a:t>)</a:t>
            </a:r>
            <a:r>
              <a:rPr lang="pt-PT" dirty="0"/>
              <a:t> do que dos produtos </a:t>
            </a:r>
            <a:r>
              <a:rPr lang="pt-PT" dirty="0" smtClean="0"/>
              <a:t>tangíveis.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pt-PT" sz="2200" dirty="0">
                <a:solidFill>
                  <a:srgbClr val="FF0000"/>
                </a:solidFill>
              </a:rPr>
              <a:t>Intangibilidade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pt-PT" dirty="0"/>
              <a:t>Perecibilidade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pt-PT" sz="2400" dirty="0">
                <a:solidFill>
                  <a:srgbClr val="00B050"/>
                </a:solidFill>
              </a:rPr>
              <a:t>Heterogeneidade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pt-PT" dirty="0" smtClean="0"/>
              <a:t>Caducidade</a:t>
            </a:r>
            <a:endParaRPr lang="pt-PT" dirty="0"/>
          </a:p>
          <a:p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DA1FC-62FA-4601-A431-21C526BD11FB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30663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O restaurante como produto global</a:t>
            </a:r>
            <a:endParaRPr lang="pt-PT" sz="4000" dirty="0"/>
          </a:p>
        </p:txBody>
      </p:sp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01684854"/>
              </p:ext>
            </p:extLst>
          </p:nvPr>
        </p:nvGraphicFramePr>
        <p:xfrm>
          <a:off x="755575" y="1937608"/>
          <a:ext cx="7632846" cy="372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604"/>
                <a:gridCol w="2348568"/>
                <a:gridCol w="33026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Características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Problemática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Estratégia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Tangibilidade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dirty="0" smtClean="0"/>
                        <a:t>Não é possível devolver o serviço.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dirty="0" smtClean="0"/>
                        <a:t>Cria</a:t>
                      </a:r>
                      <a:r>
                        <a:rPr lang="pt-PT" sz="1400" baseline="0" dirty="0" smtClean="0"/>
                        <a:t> receio e incerteza ao cliente sobre o serviço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“</a:t>
                      </a:r>
                      <a:r>
                        <a:rPr lang="pt-PT" sz="1400" dirty="0" err="1" smtClean="0"/>
                        <a:t>Tangibilizar</a:t>
                      </a:r>
                      <a:r>
                        <a:rPr lang="pt-PT" sz="1400" dirty="0" smtClean="0"/>
                        <a:t>”: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dirty="0" smtClean="0"/>
                        <a:t>Elementos</a:t>
                      </a:r>
                      <a:r>
                        <a:rPr lang="pt-PT" sz="1400" baseline="0" dirty="0" smtClean="0"/>
                        <a:t> tangíveis do restaurante;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baseline="0" dirty="0" smtClean="0"/>
                        <a:t>Análises prévias ou de garantias de serviço.</a:t>
                      </a:r>
                      <a:endParaRPr lang="pt-P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Inseparabilidade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- Não há controlo de qualidade de serviço antes de ser realizado.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Qualidade dos Recursos</a:t>
                      </a:r>
                      <a:r>
                        <a:rPr lang="pt-PT" sz="1400" baseline="0" dirty="0" smtClean="0"/>
                        <a:t> Humanos: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baseline="0" dirty="0" err="1" smtClean="0"/>
                        <a:t>Seleção</a:t>
                      </a:r>
                      <a:r>
                        <a:rPr lang="pt-PT" sz="1400" baseline="0" dirty="0" smtClean="0"/>
                        <a:t>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baseline="0" dirty="0" smtClean="0"/>
                        <a:t>Formação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baseline="0" dirty="0" smtClean="0"/>
                        <a:t>Cultura Empresarial</a:t>
                      </a:r>
                      <a:endParaRPr lang="pt-P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Heterogeneidade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- Inconsistência</a:t>
                      </a:r>
                      <a:r>
                        <a:rPr lang="pt-PT" sz="1400" baseline="0" dirty="0" smtClean="0"/>
                        <a:t> do serviço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baseline="0" dirty="0" smtClean="0"/>
                        <a:t>Desenhar e operacionalizar os processos (padrões de serviço).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baseline="0" dirty="0" smtClean="0"/>
                        <a:t>Reduzir a </a:t>
                      </a:r>
                      <a:r>
                        <a:rPr lang="pt-PT" sz="1400" baseline="0" dirty="0" err="1" smtClean="0"/>
                        <a:t>homo-dependência</a:t>
                      </a:r>
                      <a:r>
                        <a:rPr lang="pt-PT" sz="1400" baseline="0" dirty="0" smtClean="0"/>
                        <a:t>.</a:t>
                      </a:r>
                      <a:endParaRPr lang="pt-P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Caducidade</a:t>
                      </a:r>
                      <a:r>
                        <a:rPr lang="pt-PT" sz="1400" baseline="0" dirty="0" smtClean="0"/>
                        <a:t> e/ou </a:t>
                      </a:r>
                      <a:r>
                        <a:rPr lang="pt-PT" sz="1400" dirty="0" smtClean="0"/>
                        <a:t>perecibilidade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- Custos</a:t>
                      </a:r>
                      <a:r>
                        <a:rPr lang="pt-PT" sz="1400" baseline="0" dirty="0" smtClean="0"/>
                        <a:t> de oportunidade e redução da rentabilidade.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dirty="0" smtClean="0"/>
                        <a:t>Estratégias de preços.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PT" sz="1400" dirty="0" err="1" smtClean="0"/>
                        <a:t>Táticas</a:t>
                      </a:r>
                      <a:r>
                        <a:rPr lang="pt-PT" sz="1400" baseline="0" dirty="0" smtClean="0"/>
                        <a:t> de </a:t>
                      </a:r>
                      <a:r>
                        <a:rPr lang="pt-PT" sz="1400" baseline="0" dirty="0" err="1" smtClean="0"/>
                        <a:t>yield</a:t>
                      </a:r>
                      <a:r>
                        <a:rPr lang="pt-PT" sz="1400" baseline="0" dirty="0" smtClean="0"/>
                        <a:t> </a:t>
                      </a:r>
                      <a:r>
                        <a:rPr lang="pt-PT" sz="1400" baseline="0" dirty="0" err="1" smtClean="0"/>
                        <a:t>management</a:t>
                      </a:r>
                      <a:r>
                        <a:rPr lang="pt-PT" sz="1400" baseline="0" dirty="0" smtClean="0"/>
                        <a:t>.</a:t>
                      </a:r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05E10-CDC9-4B31-A452-6202657A3D49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E4D8762-2D30-42EE-82FB-351C855B70A7}" type="slidenum">
              <a:rPr lang="pt-PT" smtClean="0"/>
              <a:pPr/>
              <a:t>6</a:t>
            </a:fld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6444752" y="5852161"/>
            <a:ext cx="2015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b="1" dirty="0" smtClean="0"/>
              <a:t>Fonte</a:t>
            </a:r>
            <a:r>
              <a:rPr lang="pt-PT" sz="1200" dirty="0" smtClean="0"/>
              <a:t>: </a:t>
            </a:r>
            <a:r>
              <a:rPr lang="pt-PT" sz="1200" dirty="0" err="1" smtClean="0"/>
              <a:t>Vallsmadella</a:t>
            </a:r>
            <a:r>
              <a:rPr lang="pt-PT" sz="1200" dirty="0" smtClean="0"/>
              <a:t>,  (2002)</a:t>
            </a:r>
            <a:endParaRPr lang="pt-PT" sz="1200" dirty="0"/>
          </a:p>
        </p:txBody>
      </p:sp>
    </p:spTree>
    <p:extLst>
      <p:ext uri="{BB962C8B-B14F-4D97-AF65-F5344CB8AC3E}">
        <p14:creationId xmlns="" xmlns:p14="http://schemas.microsoft.com/office/powerpoint/2010/main" val="65979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Conceito de </a:t>
            </a:r>
            <a:r>
              <a:rPr lang="pt-PT" dirty="0" smtClean="0"/>
              <a:t>experiência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PT" dirty="0"/>
              <a:t>A </a:t>
            </a:r>
            <a:r>
              <a:rPr lang="pt-PT" dirty="0" smtClean="0"/>
              <a:t>visita </a:t>
            </a:r>
            <a:r>
              <a:rPr lang="pt-PT" dirty="0"/>
              <a:t>a um restaurante e degustar um conjunto de iguarias </a:t>
            </a:r>
            <a:r>
              <a:rPr lang="pt-PT" dirty="0" smtClean="0">
                <a:solidFill>
                  <a:srgbClr val="00B0F0"/>
                </a:solidFill>
              </a:rPr>
              <a:t>é </a:t>
            </a:r>
            <a:r>
              <a:rPr lang="pt-PT" dirty="0">
                <a:solidFill>
                  <a:srgbClr val="00B0F0"/>
                </a:solidFill>
              </a:rPr>
              <a:t>uma </a:t>
            </a:r>
            <a:r>
              <a:rPr lang="pt-PT" sz="3200" dirty="0">
                <a:solidFill>
                  <a:srgbClr val="00B0F0"/>
                </a:solidFill>
              </a:rPr>
              <a:t>experiência sensorial</a:t>
            </a:r>
            <a:r>
              <a:rPr lang="pt-PT" dirty="0" smtClean="0"/>
              <a:t>! </a:t>
            </a:r>
            <a:endParaRPr lang="pt-PT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PT" dirty="0"/>
              <a:t>O</a:t>
            </a:r>
            <a:r>
              <a:rPr lang="pt-PT" dirty="0" smtClean="0"/>
              <a:t>s restaurantes </a:t>
            </a:r>
            <a:r>
              <a:rPr lang="pt-PT" dirty="0"/>
              <a:t>de sucesso desenham, </a:t>
            </a:r>
            <a:r>
              <a:rPr lang="pt-PT" sz="2800" dirty="0" smtClean="0">
                <a:solidFill>
                  <a:srgbClr val="FFC000"/>
                </a:solidFill>
              </a:rPr>
              <a:t>experiências </a:t>
            </a:r>
            <a:r>
              <a:rPr lang="pt-PT" sz="2800" dirty="0">
                <a:solidFill>
                  <a:srgbClr val="FFC000"/>
                </a:solidFill>
              </a:rPr>
              <a:t>envolventes e memoráveis</a:t>
            </a:r>
            <a:r>
              <a:rPr lang="pt-PT" dirty="0"/>
              <a:t>, produzidas </a:t>
            </a:r>
            <a:r>
              <a:rPr lang="pt-PT" dirty="0" smtClean="0"/>
              <a:t>de </a:t>
            </a:r>
            <a:r>
              <a:rPr lang="pt-PT" dirty="0"/>
              <a:t>modo a </a:t>
            </a:r>
            <a:r>
              <a:rPr lang="pt-PT" sz="3200" dirty="0">
                <a:solidFill>
                  <a:srgbClr val="FF0000"/>
                </a:solidFill>
              </a:rPr>
              <a:t>criar valor</a:t>
            </a:r>
            <a:r>
              <a:rPr lang="pt-PT" dirty="0"/>
              <a:t> </a:t>
            </a:r>
            <a:r>
              <a:rPr lang="pt-PT" dirty="0" smtClean="0"/>
              <a:t>… e </a:t>
            </a:r>
            <a:r>
              <a:rPr lang="pt-PT" dirty="0"/>
              <a:t>torna-se uma vantagem </a:t>
            </a:r>
            <a:r>
              <a:rPr lang="pt-PT" dirty="0" smtClean="0"/>
              <a:t>competitiva.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PT" dirty="0" smtClean="0"/>
              <a:t>A </a:t>
            </a:r>
            <a:r>
              <a:rPr lang="pt-PT" sz="3200" dirty="0" smtClean="0">
                <a:solidFill>
                  <a:srgbClr val="00B050"/>
                </a:solidFill>
              </a:rPr>
              <a:t>estratégia</a:t>
            </a:r>
            <a:r>
              <a:rPr lang="pt-PT" dirty="0" smtClean="0"/>
              <a:t> </a:t>
            </a:r>
            <a:r>
              <a:rPr lang="pt-PT" dirty="0"/>
              <a:t>centrada na </a:t>
            </a:r>
            <a:r>
              <a:rPr lang="pt-PT" sz="2800" dirty="0" smtClean="0">
                <a:solidFill>
                  <a:srgbClr val="C00000"/>
                </a:solidFill>
              </a:rPr>
              <a:t>experiência</a:t>
            </a:r>
            <a:r>
              <a:rPr lang="pt-PT" dirty="0"/>
              <a:t>.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40B7-7C36-4C2D-88C9-74DB59A2F449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61672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Conceito de experiência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PT" dirty="0"/>
              <a:t>O restaurante poderá </a:t>
            </a:r>
            <a:r>
              <a:rPr lang="pt-PT" sz="2800" dirty="0">
                <a:solidFill>
                  <a:srgbClr val="C00000"/>
                </a:solidFill>
              </a:rPr>
              <a:t>diferenciar-se</a:t>
            </a:r>
            <a:r>
              <a:rPr lang="pt-PT" dirty="0"/>
              <a:t> dos seus concorrentes directos, fazendo “</a:t>
            </a:r>
            <a:r>
              <a:rPr lang="pt-PT" sz="2800" dirty="0">
                <a:solidFill>
                  <a:srgbClr val="FFC000"/>
                </a:solidFill>
              </a:rPr>
              <a:t>actividades” diferentes </a:t>
            </a:r>
            <a:r>
              <a:rPr lang="pt-PT" dirty="0"/>
              <a:t>ou as </a:t>
            </a:r>
            <a:r>
              <a:rPr lang="pt-PT" dirty="0">
                <a:solidFill>
                  <a:srgbClr val="7030A0"/>
                </a:solidFill>
              </a:rPr>
              <a:t>mesmas actividades de modo </a:t>
            </a:r>
            <a:r>
              <a:rPr lang="pt-PT" dirty="0" smtClean="0">
                <a:solidFill>
                  <a:srgbClr val="7030A0"/>
                </a:solidFill>
              </a:rPr>
              <a:t>diferente</a:t>
            </a:r>
            <a:r>
              <a:rPr lang="pt-PT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pt-PT" dirty="0" smtClean="0"/>
              <a:t>Considerar o </a:t>
            </a:r>
            <a:r>
              <a:rPr lang="pt-PT" sz="2800" dirty="0">
                <a:solidFill>
                  <a:srgbClr val="00B0F0"/>
                </a:solidFill>
              </a:rPr>
              <a:t>mercado como dinâmico</a:t>
            </a:r>
            <a:r>
              <a:rPr lang="pt-PT" dirty="0"/>
              <a:t>, </a:t>
            </a:r>
            <a:r>
              <a:rPr lang="pt-PT" dirty="0" smtClean="0"/>
              <a:t>a </a:t>
            </a:r>
            <a:r>
              <a:rPr lang="pt-PT" dirty="0">
                <a:solidFill>
                  <a:srgbClr val="FF0000"/>
                </a:solidFill>
              </a:rPr>
              <a:t>concorrência não como referência obrigatória</a:t>
            </a:r>
            <a:r>
              <a:rPr lang="pt-PT" dirty="0"/>
              <a:t>, concentrando-se naquilo que os clientes apreciam mais, pensando em soluções completas para os problemas dos clientes, sendo </a:t>
            </a:r>
            <a:r>
              <a:rPr lang="pt-PT" sz="4000" dirty="0" smtClean="0">
                <a:solidFill>
                  <a:srgbClr val="00B050"/>
                </a:solidFill>
              </a:rPr>
              <a:t>i</a:t>
            </a:r>
            <a:r>
              <a:rPr lang="pt-PT" sz="3200" dirty="0" smtClean="0">
                <a:solidFill>
                  <a:srgbClr val="FFC000"/>
                </a:solidFill>
              </a:rPr>
              <a:t>n</a:t>
            </a:r>
            <a:r>
              <a:rPr lang="pt-PT" sz="4000" dirty="0" smtClean="0">
                <a:solidFill>
                  <a:srgbClr val="7030A0"/>
                </a:solidFill>
              </a:rPr>
              <a:t>o</a:t>
            </a:r>
            <a:r>
              <a:rPr lang="pt-PT" sz="3200" dirty="0" smtClean="0">
                <a:solidFill>
                  <a:srgbClr val="00B050"/>
                </a:solidFill>
              </a:rPr>
              <a:t>v</a:t>
            </a:r>
            <a:r>
              <a:rPr lang="pt-PT" sz="4400" dirty="0" smtClean="0">
                <a:solidFill>
                  <a:srgbClr val="FF0000"/>
                </a:solidFill>
              </a:rPr>
              <a:t>a</a:t>
            </a:r>
            <a:r>
              <a:rPr lang="pt-PT" sz="3200" dirty="0" smtClean="0">
                <a:solidFill>
                  <a:srgbClr val="00B050"/>
                </a:solidFill>
              </a:rPr>
              <a:t>d</a:t>
            </a:r>
            <a:r>
              <a:rPr lang="pt-PT" sz="4000" dirty="0" smtClean="0">
                <a:solidFill>
                  <a:srgbClr val="00B0F0"/>
                </a:solidFill>
              </a:rPr>
              <a:t>o</a:t>
            </a:r>
            <a:r>
              <a:rPr lang="pt-PT" sz="3200" dirty="0" smtClean="0"/>
              <a:t>r</a:t>
            </a:r>
            <a:r>
              <a:rPr lang="pt-PT" dirty="0" smtClean="0"/>
              <a:t>. 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3434-0DF3-48FF-9826-58062334545F}" type="datetime1">
              <a:rPr lang="pt-PT" smtClean="0"/>
              <a:pPr/>
              <a:t>23-11-2011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F08F-DB6F-409B-BE42-7B1805CF4688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8497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dirty="0"/>
              <a:t> A Restauração em Portugal</a:t>
            </a:r>
            <a:endParaRPr lang="pt-PT" sz="37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O sector da Restauração e Bebidas (tem uma importância relevante na </a:t>
            </a:r>
            <a:r>
              <a:rPr lang="pt-PT" dirty="0" smtClean="0">
                <a:solidFill>
                  <a:srgbClr val="00B0F0"/>
                </a:solidFill>
              </a:rPr>
              <a:t>oferta turística nacional</a:t>
            </a:r>
            <a:r>
              <a:rPr lang="pt-PT" dirty="0" smtClean="0"/>
              <a:t>) representa: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>
                <a:solidFill>
                  <a:srgbClr val="00B050"/>
                </a:solidFill>
              </a:rPr>
              <a:t>83% das empresas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 79% do Emprego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>
                <a:solidFill>
                  <a:srgbClr val="FF0000"/>
                </a:solidFill>
              </a:rPr>
              <a:t>76% do volume de negócios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PT" dirty="0" smtClean="0"/>
              <a:t>187.000 postos de trabalho directos, repartidos por quase 61.000 empresas que facturam 6.400 milhões de euros.</a:t>
            </a:r>
          </a:p>
          <a:p>
            <a:pPr lvl="1" algn="r">
              <a:buNone/>
            </a:pPr>
            <a:r>
              <a:rPr lang="pt-PT" sz="1600" dirty="0" smtClean="0"/>
              <a:t>(Fonte: INE)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4B0D-BA42-482E-8E9D-45CD22683FA6}" type="datetime1">
              <a:rPr lang="pt-PT" smtClean="0"/>
              <a:pPr/>
              <a:t>23-11-2011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Luís Correia@ESEIG</a:t>
            </a: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E4D8762-2D30-42EE-82FB-351C855B70A7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92907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474</TotalTime>
  <Words>1133</Words>
  <Application>Microsoft Office PowerPoint</Application>
  <PresentationFormat>Apresentação no Ecrã (4:3)</PresentationFormat>
  <Paragraphs>200</Paragraphs>
  <Slides>19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0" baseType="lpstr">
      <vt:lpstr>Decatur</vt:lpstr>
      <vt:lpstr>Seminário:  Que estratégias de consolidação/crescimento para o sector da restauração?</vt:lpstr>
      <vt:lpstr>Resumo</vt:lpstr>
      <vt:lpstr>O restaurante como produto global</vt:lpstr>
      <vt:lpstr>O restaurante como produto global</vt:lpstr>
      <vt:lpstr>O restaurante como produto global</vt:lpstr>
      <vt:lpstr>O restaurante como produto global</vt:lpstr>
      <vt:lpstr>Conceito de experiência</vt:lpstr>
      <vt:lpstr>Conceito de experiência</vt:lpstr>
      <vt:lpstr> A Restauração em Portugal</vt:lpstr>
      <vt:lpstr> A Restauração em Portugal</vt:lpstr>
      <vt:lpstr> A Restauração em Portugal</vt:lpstr>
      <vt:lpstr>A gestão e o papel do gestor de restauração</vt:lpstr>
      <vt:lpstr>A gestão e o papel do gestor de restauração</vt:lpstr>
      <vt:lpstr>Serviço vs Hospitalidade e os stakeholders</vt:lpstr>
      <vt:lpstr>Serviço vs Hospitalidade e os stakeholders</vt:lpstr>
      <vt:lpstr>Questões para reflectir</vt:lpstr>
      <vt:lpstr>Questões para reflectir</vt:lpstr>
      <vt:lpstr>Conclusão </vt:lpstr>
      <vt:lpstr>Fim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 Correia</dc:creator>
  <cp:lastModifiedBy>lmc</cp:lastModifiedBy>
  <cp:revision>39</cp:revision>
  <dcterms:created xsi:type="dcterms:W3CDTF">2011-11-19T09:28:59Z</dcterms:created>
  <dcterms:modified xsi:type="dcterms:W3CDTF">2011-11-23T09:40:06Z</dcterms:modified>
</cp:coreProperties>
</file>